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82" r:id="rId4"/>
    <p:sldId id="265" r:id="rId5"/>
    <p:sldId id="264" r:id="rId6"/>
    <p:sldId id="280" r:id="rId7"/>
    <p:sldId id="267" r:id="rId8"/>
    <p:sldId id="268" r:id="rId9"/>
    <p:sldId id="275" r:id="rId10"/>
    <p:sldId id="281" r:id="rId11"/>
    <p:sldId id="269" r:id="rId12"/>
    <p:sldId id="270" r:id="rId13"/>
    <p:sldId id="271" r:id="rId14"/>
    <p:sldId id="272" r:id="rId15"/>
    <p:sldId id="273" r:id="rId16"/>
    <p:sldId id="278" r:id="rId17"/>
    <p:sldId id="279" r:id="rId18"/>
    <p:sldId id="289" r:id="rId19"/>
    <p:sldId id="291" r:id="rId20"/>
    <p:sldId id="288" r:id="rId21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CEA9"/>
    <a:srgbClr val="FF4343"/>
    <a:srgbClr val="85AA73"/>
    <a:srgbClr val="385723"/>
    <a:srgbClr val="BD613C"/>
    <a:srgbClr val="BCAF4D"/>
    <a:srgbClr val="AA1803"/>
    <a:srgbClr val="F1BAA1"/>
    <a:srgbClr val="C0D9BC"/>
    <a:srgbClr val="6D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0" autoAdjust="0"/>
    <p:restoredTop sz="94660"/>
  </p:normalViewPr>
  <p:slideViewPr>
    <p:cSldViewPr snapToGrid="0">
      <p:cViewPr>
        <p:scale>
          <a:sx n="75" d="100"/>
          <a:sy n="75" d="100"/>
        </p:scale>
        <p:origin x="-1079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microsoft.com/office/2007/relationships/hdphoto" Target="../media/hdphoto10.wdp"/><Relationship Id="rId26" Type="http://schemas.openxmlformats.org/officeDocument/2006/relationships/image" Target="../media/image44.jpg"/><Relationship Id="rId3" Type="http://schemas.microsoft.com/office/2007/relationships/hdphoto" Target="../media/hdphoto4.wdp"/><Relationship Id="rId21" Type="http://schemas.openxmlformats.org/officeDocument/2006/relationships/image" Target="../media/image39.jp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36.png"/><Relationship Id="rId25" Type="http://schemas.openxmlformats.org/officeDocument/2006/relationships/image" Target="../media/image43.jpg"/><Relationship Id="rId2" Type="http://schemas.openxmlformats.org/officeDocument/2006/relationships/image" Target="../media/image27.png"/><Relationship Id="rId16" Type="http://schemas.microsoft.com/office/2007/relationships/hdphoto" Target="../media/hdphoto9.wdp"/><Relationship Id="rId20" Type="http://schemas.openxmlformats.org/officeDocument/2006/relationships/image" Target="../media/image38.png"/><Relationship Id="rId29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24" Type="http://schemas.openxmlformats.org/officeDocument/2006/relationships/image" Target="../media/image42.jp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23" Type="http://schemas.openxmlformats.org/officeDocument/2006/relationships/image" Target="../media/image41.jpg"/><Relationship Id="rId28" Type="http://schemas.openxmlformats.org/officeDocument/2006/relationships/image" Target="../media/image46.jpg"/><Relationship Id="rId10" Type="http://schemas.microsoft.com/office/2007/relationships/hdphoto" Target="../media/hdphoto6.wdp"/><Relationship Id="rId19" Type="http://schemas.openxmlformats.org/officeDocument/2006/relationships/image" Target="../media/image37.png"/><Relationship Id="rId31" Type="http://schemas.openxmlformats.org/officeDocument/2006/relationships/image" Target="../media/image49.jp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microsoft.com/office/2007/relationships/hdphoto" Target="../media/hdphoto8.wdp"/><Relationship Id="rId22" Type="http://schemas.openxmlformats.org/officeDocument/2006/relationships/image" Target="../media/image40.jpg"/><Relationship Id="rId27" Type="http://schemas.openxmlformats.org/officeDocument/2006/relationships/image" Target="../media/image45.jpg"/><Relationship Id="rId30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qfauKbohdk/" TargetMode="External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hyperlink" Target="https://www.instagram.com/reel/CqAM7_RKY8N/?utm_source=ig_web_copy_li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://www.innersoulverse.com/" TargetMode="External"/><Relationship Id="rId4" Type="http://schemas.openxmlformats.org/officeDocument/2006/relationships/hyperlink" Target="https://www.innersoulverse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nersoulvers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4456"/>
              </p:ext>
            </p:extLst>
          </p:nvPr>
        </p:nvGraphicFramePr>
        <p:xfrm>
          <a:off x="12730107" y="610622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673293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PUB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2240" y="7955280"/>
            <a:ext cx="130790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ENCORE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3" y="4675236"/>
            <a:ext cx="9708768" cy="8354058"/>
          </a:xfrm>
          <a:prstGeom prst="rect">
            <a:avLst/>
          </a:prstGeom>
        </p:spPr>
      </p:pic>
      <p:pic>
        <p:nvPicPr>
          <p:cNvPr id="53" name="Picture 52"/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5773" y="-206789"/>
            <a:ext cx="9000000" cy="18000000"/>
          </a:xfrm>
          <a:prstGeom prst="rect">
            <a:avLst/>
          </a:prstGeom>
          <a:blipFill dpi="0" rotWithShape="1">
            <a:blip r:embed="rId6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111742" y="709787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8670" y="996410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81914" y="996410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Coming this Oct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6128" y="996410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9125" y="523794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649" y="612146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0703" y="544688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87" y="6966105"/>
            <a:ext cx="7277595" cy="59191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27823" y="511811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9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03791" y="8178305"/>
            <a:ext cx="62424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KTV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1133816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VEGAN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2934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8044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8044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4109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3538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5037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2934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3717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3597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6542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8044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3124200"/>
            <a:ext cx="236508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5378" y="5561229"/>
            <a:ext cx="949843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WOLF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503904" y="2857169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4" name="Group 43"/>
          <p:cNvGrpSpPr/>
          <p:nvPr/>
        </p:nvGrpSpPr>
        <p:grpSpPr>
          <a:xfrm>
            <a:off x="3625778" y="2970629"/>
            <a:ext cx="17756252" cy="5695779"/>
            <a:chOff x="1678641" y="11214619"/>
            <a:chExt cx="18019137" cy="5780106"/>
          </a:xfrm>
        </p:grpSpPr>
        <p:grpSp>
          <p:nvGrpSpPr>
            <p:cNvPr id="45" name="Group 44"/>
            <p:cNvGrpSpPr/>
            <p:nvPr/>
          </p:nvGrpSpPr>
          <p:grpSpPr>
            <a:xfrm>
              <a:off x="1678641" y="11214621"/>
              <a:ext cx="18000000" cy="5780104"/>
              <a:chOff x="5803413" y="4004479"/>
              <a:chExt cx="9881087" cy="317298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3413" y="4004480"/>
                <a:ext cx="6744641" cy="216247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53497"/>
              <a:stretch/>
            </p:blipFill>
            <p:spPr>
              <a:xfrm rot="10800000">
                <a:off x="12548054" y="4004479"/>
                <a:ext cx="3136446" cy="2162477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6110813" y="4032125"/>
                <a:ext cx="9421287" cy="3145338"/>
                <a:chOff x="10657723" y="11634095"/>
                <a:chExt cx="11271808" cy="376314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60" t="52805" r="61426"/>
                <a:stretch/>
              </p:blipFill>
              <p:spPr>
                <a:xfrm>
                  <a:off x="12296701" y="11759212"/>
                  <a:ext cx="1714501" cy="340174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6" t="53115" r="81457"/>
                <a:stretch/>
              </p:blipFill>
              <p:spPr>
                <a:xfrm>
                  <a:off x="10657723" y="11647825"/>
                  <a:ext cx="1447800" cy="374941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5" t="54982" r="23997"/>
                <a:stretch/>
              </p:blipFill>
              <p:spPr>
                <a:xfrm>
                  <a:off x="19594567" y="11709166"/>
                  <a:ext cx="1028701" cy="324489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54" t="55923" r="36018"/>
                <a:stretch/>
              </p:blipFill>
              <p:spPr>
                <a:xfrm>
                  <a:off x="16767606" y="11710382"/>
                  <a:ext cx="971551" cy="317703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95" t="52477" r="47788" b="10767"/>
                <a:stretch/>
              </p:blipFill>
              <p:spPr>
                <a:xfrm>
                  <a:off x="15116211" y="11771724"/>
                  <a:ext cx="1276351" cy="264930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190" t="52369" r="13722" b="528"/>
                <a:stretch/>
              </p:blipFill>
              <p:spPr>
                <a:xfrm>
                  <a:off x="18525756" y="11634096"/>
                  <a:ext cx="1028702" cy="33951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146" t="52088" r="1766" b="1321"/>
                <a:stretch/>
              </p:blipFill>
              <p:spPr>
                <a:xfrm>
                  <a:off x="20900830" y="11634095"/>
                  <a:ext cx="1028701" cy="335825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99" t="7024" r="7376" b="49006"/>
                <a:stretch/>
              </p:blipFill>
              <p:spPr>
                <a:xfrm>
                  <a:off x="15920375" y="11709167"/>
                  <a:ext cx="1032387" cy="316927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38" t="7740" r="19802" b="51881"/>
                <a:stretch/>
              </p:blipFill>
              <p:spPr>
                <a:xfrm>
                  <a:off x="17273436" y="11759213"/>
                  <a:ext cx="974758" cy="291043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56" t="5862" r="30519" b="48598"/>
                <a:stretch/>
              </p:blipFill>
              <p:spPr>
                <a:xfrm>
                  <a:off x="14330911" y="11671632"/>
                  <a:ext cx="1032387" cy="328242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784" t="7900" r="42091" b="50235"/>
                <a:stretch/>
              </p:blipFill>
              <p:spPr>
                <a:xfrm>
                  <a:off x="13627741" y="11684143"/>
                  <a:ext cx="1032387" cy="30175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56" t="7444" r="54819" b="50235"/>
                <a:stretch/>
              </p:blipFill>
              <p:spPr>
                <a:xfrm>
                  <a:off x="17852416" y="11746702"/>
                  <a:ext cx="1032387" cy="305038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20" t="5731" r="83142" b="51053"/>
                <a:stretch/>
              </p:blipFill>
              <p:spPr>
                <a:xfrm>
                  <a:off x="11749780" y="11708762"/>
                  <a:ext cx="799186" cy="3114892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70" t="5091" r="68705" b="49417"/>
                <a:stretch/>
              </p:blipFill>
              <p:spPr>
                <a:xfrm>
                  <a:off x="20225953" y="11634095"/>
                  <a:ext cx="980809" cy="311514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1697778" y="11214619"/>
              <a:ext cx="18000000" cy="49483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8965571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491539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85964" y="3685406"/>
            <a:ext cx="7024679" cy="261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60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WOLF DOWN BUFFET</a:t>
            </a:r>
          </a:p>
          <a:p>
            <a:pPr algn="ctr"/>
            <a:endParaRPr lang="en-SG" sz="800" smtClean="0">
              <a:solidFill>
                <a:srgbClr val="E2CEA9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aroma and </a:t>
            </a:r>
            <a:r>
              <a:rPr lang="en-US" sz="2400" smtClean="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flavors of yakitori</a:t>
            </a:r>
            <a:r>
              <a:rPr lang="en-US" sz="24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 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1729643" y="4273456"/>
            <a:ext cx="1597396" cy="1440000"/>
            <a:chOff x="19145549" y="3486990"/>
            <a:chExt cx="1597396" cy="1440000"/>
          </a:xfrm>
        </p:grpSpPr>
        <p:sp>
          <p:nvSpPr>
            <p:cNvPr id="98" name="TextBox 97"/>
            <p:cNvSpPr txBox="1"/>
            <p:nvPr/>
          </p:nvSpPr>
          <p:spPr>
            <a:xfrm>
              <a:off x="19145549" y="3606826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28</a:t>
              </a:r>
            </a:p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Oct</a:t>
              </a:r>
              <a:endParaRPr lang="en-SG" sz="36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224247" y="3486990"/>
              <a:ext cx="1440000" cy="1440000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617666" y="4023960"/>
            <a:ext cx="7257427" cy="1938992"/>
            <a:chOff x="9471361" y="3823158"/>
            <a:chExt cx="7257427" cy="1938992"/>
          </a:xfrm>
        </p:grpSpPr>
        <p:sp>
          <p:nvSpPr>
            <p:cNvPr id="103" name="TextBox 102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-41738551" y="-18523750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/>
          <p:cNvSpPr txBox="1"/>
          <p:nvPr/>
        </p:nvSpPr>
        <p:spPr>
          <a:xfrm>
            <a:off x="-29418466" y="-17923585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28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-29339768" y="-18043421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00863" y="-18232876"/>
            <a:ext cx="1802285" cy="2002538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41542440" y="-18276400"/>
            <a:ext cx="1808654" cy="8505301"/>
            <a:chOff x="14360751" y="-15989374"/>
            <a:chExt cx="6113123" cy="3249930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-25729949" y="-18276400"/>
            <a:ext cx="1809928" cy="8505301"/>
            <a:chOff x="7827098" y="7239476"/>
            <a:chExt cx="1955078" cy="9019700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-39577038" y="-16096713"/>
            <a:ext cx="13676974" cy="632561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30814" y="-18276401"/>
            <a:ext cx="1250519" cy="212632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-37474068" y="-17491414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-35920204" y="-12334731"/>
            <a:ext cx="7257427" cy="1938992"/>
            <a:chOff x="9471361" y="3823158"/>
            <a:chExt cx="7257427" cy="1938992"/>
          </a:xfrm>
        </p:grpSpPr>
        <p:sp>
          <p:nvSpPr>
            <p:cNvPr id="124" name="TextBox 123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37112727" y="-18232876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-38290653" y="-15439923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516805" y="6778929"/>
            <a:ext cx="18000000" cy="5097011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/>
          <p:cNvSpPr txBox="1"/>
          <p:nvPr/>
        </p:nvSpPr>
        <p:spPr>
          <a:xfrm>
            <a:off x="4114903" y="334980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32664" y="8807080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1913" y="8160206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327039" y="7025242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428422" y="7117904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339940" y="9695709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13139" y="7025242"/>
            <a:ext cx="48061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652709" y="6932817"/>
            <a:ext cx="2108269" cy="1107996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buffet menu</a:t>
            </a:r>
          </a:p>
          <a:p>
            <a:pPr algn="ctr"/>
            <a:endParaRPr lang="en-SG" sz="1000" smtClean="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421" y="9251669"/>
            <a:ext cx="1802285" cy="20025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98" y="6783111"/>
            <a:ext cx="798839" cy="1358308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-11894778" y="11627385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11894778" y="12883233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11894778" y="1771910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-11894778" y="9879097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-11894778" y="4505083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-11894778" y="5760929"/>
            <a:ext cx="51139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550408" y="-10101942"/>
            <a:ext cx="2383765" cy="4549702"/>
            <a:chOff x="3550408" y="-10101942"/>
            <a:chExt cx="2383765" cy="4549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8" b="17205"/>
            <a:stretch/>
          </p:blipFill>
          <p:spPr>
            <a:xfrm>
              <a:off x="3550408" y="-10101942"/>
              <a:ext cx="2383765" cy="33748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3"/>
            <a:stretch/>
          </p:blipFill>
          <p:spPr>
            <a:xfrm>
              <a:off x="3550408" y="-6768401"/>
              <a:ext cx="2383764" cy="121616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835487" y="-9723245"/>
            <a:ext cx="2999912" cy="4136860"/>
            <a:chOff x="7259397" y="-9813760"/>
            <a:chExt cx="2999912" cy="41368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7531600"/>
              <a:ext cx="2990886" cy="1854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9813760"/>
              <a:ext cx="2999912" cy="2282160"/>
            </a:xfrm>
            <a:prstGeom prst="rect">
              <a:avLst/>
            </a:prstGeom>
          </p:spPr>
        </p:pic>
      </p:grpSp>
      <p:sp>
        <p:nvSpPr>
          <p:cNvPr id="167" name="Rectangle 166"/>
          <p:cNvSpPr/>
          <p:nvPr/>
        </p:nvSpPr>
        <p:spPr>
          <a:xfrm>
            <a:off x="3089601" y="-10479392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8" name="Group 17"/>
          <p:cNvGrpSpPr/>
          <p:nvPr/>
        </p:nvGrpSpPr>
        <p:grpSpPr>
          <a:xfrm>
            <a:off x="16924328" y="-10181158"/>
            <a:ext cx="3950765" cy="7857049"/>
            <a:chOff x="10770089" y="-9348615"/>
            <a:chExt cx="2240649" cy="45506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9348615"/>
              <a:ext cx="2240649" cy="30592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7791450"/>
              <a:ext cx="2240649" cy="299343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8506821" y="-10133947"/>
            <a:ext cx="7776377" cy="7854068"/>
            <a:chOff x="8506821" y="-10133947"/>
            <a:chExt cx="7776377" cy="7854068"/>
          </a:xfrm>
        </p:grpSpPr>
        <p:grpSp>
          <p:nvGrpSpPr>
            <p:cNvPr id="21" name="Group 20"/>
            <p:cNvGrpSpPr/>
            <p:nvPr/>
          </p:nvGrpSpPr>
          <p:grpSpPr>
            <a:xfrm>
              <a:off x="8506821" y="-10133947"/>
              <a:ext cx="7774010" cy="7809839"/>
              <a:chOff x="15355167" y="-7070266"/>
              <a:chExt cx="5069759" cy="509312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70" b="17277"/>
              <a:stretch/>
            </p:blipFill>
            <p:spPr>
              <a:xfrm>
                <a:off x="18088445" y="-7070266"/>
                <a:ext cx="2336481" cy="326711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09" b="18582"/>
              <a:stretch/>
            </p:blipFill>
            <p:spPr>
              <a:xfrm>
                <a:off x="15355167" y="-5201463"/>
                <a:ext cx="2336481" cy="322432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7931" y="-5005452"/>
              <a:ext cx="3615267" cy="272557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684431" y="-10029340"/>
            <a:ext cx="4097637" cy="7749461"/>
            <a:chOff x="-21711185" y="-8153400"/>
            <a:chExt cx="4495800" cy="850246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82"/>
            <a:stretch/>
          </p:blipFill>
          <p:spPr>
            <a:xfrm>
              <a:off x="-21711185" y="-8153400"/>
              <a:ext cx="4495800" cy="81167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11185" y="-1854927"/>
              <a:ext cx="4495800" cy="2203995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8506821" y="-9475674"/>
            <a:ext cx="3582778" cy="1569660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480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</a:t>
            </a:r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uffet menu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506821" y="-10029340"/>
            <a:ext cx="3566753" cy="0"/>
          </a:xfrm>
          <a:prstGeom prst="line">
            <a:avLst/>
          </a:prstGeom>
          <a:ln w="1524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7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7433" y="863360"/>
            <a:ext cx="4445876" cy="39413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/>
          <p:cNvSpPr txBox="1"/>
          <p:nvPr/>
        </p:nvSpPr>
        <p:spPr>
          <a:xfrm>
            <a:off x="5226385" y="484732"/>
            <a:ext cx="1478481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GENERAL</a:t>
            </a:r>
            <a:endParaRPr lang="en-SG" sz="3000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433" y="8122561"/>
            <a:ext cx="15455979" cy="74789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smtClean="0"/>
              <a:t>Additional </a:t>
            </a:r>
            <a:r>
              <a:rPr lang="en-SG" sz="2400"/>
              <a:t>Information</a:t>
            </a:r>
            <a:r>
              <a:rPr lang="en-SG" sz="2400" smtClean="0"/>
              <a:t>:</a:t>
            </a:r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arrangement of the event may be adjusted to accommodate the number of participants</a:t>
            </a:r>
            <a:r>
              <a:rPr lang="en-US" sz="2400" smtClean="0"/>
              <a:t>.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If you're slightly outside the age range, please check with us before purchasing</a:t>
            </a:r>
            <a:r>
              <a:rPr lang="en-US" sz="2400" smtClean="0"/>
              <a:t>.</a:t>
            </a:r>
          </a:p>
          <a:p>
            <a:endParaRPr lang="en-SG" sz="2400" smtClean="0"/>
          </a:p>
          <a:p>
            <a:r>
              <a:rPr lang="en-SG" sz="2400" smtClean="0"/>
              <a:t>Food reel  </a:t>
            </a:r>
            <a:r>
              <a:rPr lang="en-SG" sz="2400">
                <a:hlinkClick r:id="rId2"/>
              </a:rPr>
              <a:t>https://www.instagram.com/reel/CqAM7_RKY8N/?</a:t>
            </a:r>
            <a:r>
              <a:rPr lang="en-SG" sz="2400" smtClean="0">
                <a:hlinkClick r:id="rId2"/>
              </a:rPr>
              <a:t>utm_source=ig_web_copy_link</a:t>
            </a:r>
            <a:endParaRPr lang="en-SG" sz="2400"/>
          </a:p>
          <a:p>
            <a:r>
              <a:rPr lang="en-SG" sz="2400" smtClean="0"/>
              <a:t>Featured </a:t>
            </a:r>
            <a:r>
              <a:rPr lang="en-SG" sz="2400" smtClean="0">
                <a:hlinkClick r:id="rId3"/>
              </a:rPr>
              <a:t>https</a:t>
            </a:r>
            <a:r>
              <a:rPr lang="en-SG" sz="2400">
                <a:hlinkClick r:id="rId3"/>
              </a:rPr>
              <a:t>://www.instagram.com/p/CqfauKbohdk</a:t>
            </a:r>
            <a:r>
              <a:rPr lang="en-SG" sz="2400" smtClean="0">
                <a:hlinkClick r:id="rId3"/>
              </a:rPr>
              <a:t>/</a:t>
            </a:r>
            <a:endParaRPr lang="en-SG" sz="2400" smtClean="0"/>
          </a:p>
          <a:p>
            <a:endParaRPr lang="en-SG" sz="2400" smtClean="0"/>
          </a:p>
          <a:p>
            <a:endParaRPr lang="en-SG" sz="2400" smtClean="0"/>
          </a:p>
          <a:p>
            <a:r>
              <a:rPr lang="en-US" sz="2400"/>
              <a:t>Contact us: i﻿nnersoulverse@gmail.com | Visit us:</a:t>
            </a:r>
            <a:r>
              <a:rPr lang="en-US" sz="2400">
                <a:hlinkClick r:id="rId4"/>
              </a:rPr>
              <a:t> </a:t>
            </a:r>
            <a:r>
              <a:rPr lang="en-US" sz="2400" smtClean="0">
                <a:hlinkClick r:id="rId5"/>
              </a:rPr>
              <a:t>www.innersoulverse.com</a:t>
            </a:r>
            <a:endParaRPr lang="en-US" sz="2400" smtClean="0"/>
          </a:p>
          <a:p>
            <a:endParaRPr lang="en-SG" sz="2400" smtClean="0"/>
          </a:p>
          <a:p>
            <a:r>
              <a:rPr lang="en-SG" sz="2400" smtClean="0"/>
              <a:t>Cancellation </a:t>
            </a:r>
            <a:r>
              <a:rPr lang="en-SG" sz="2400"/>
              <a:t>and refund</a:t>
            </a:r>
            <a:r>
              <a:rPr lang="en-SG" sz="2400" smtClean="0"/>
              <a:t>:</a:t>
            </a:r>
            <a:endParaRPr lang="en-SG" sz="5400"/>
          </a:p>
          <a:p>
            <a:endParaRPr lang="en-SG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within 24 hours of purchase             </a:t>
            </a:r>
            <a:r>
              <a:rPr lang="en-US" sz="2400" smtClean="0"/>
              <a:t>: </a:t>
            </a:r>
            <a:r>
              <a:rPr lang="en-US" sz="2400"/>
              <a:t>Refund </a:t>
            </a:r>
            <a:r>
              <a:rPr lang="en-US" sz="2400" smtClean="0"/>
              <a:t>90</a:t>
            </a:r>
            <a:r>
              <a:rPr lang="en-US" sz="2400"/>
              <a:t>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Cancellations </a:t>
            </a:r>
            <a:r>
              <a:rPr lang="en-US" sz="2400"/>
              <a:t>made up to 7 days prior to the event         </a:t>
            </a:r>
            <a:r>
              <a:rPr lang="en-US" sz="2400" smtClean="0"/>
              <a:t>: </a:t>
            </a:r>
            <a:r>
              <a:rPr lang="en-US" sz="2400"/>
              <a:t>Refund 50%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Cancellations made up to 3 </a:t>
            </a:r>
            <a:r>
              <a:rPr lang="en-US" sz="2400" smtClean="0"/>
              <a:t>days </a:t>
            </a:r>
            <a:r>
              <a:rPr lang="en-US" sz="2400"/>
              <a:t>prior to the event      </a:t>
            </a:r>
            <a:r>
              <a:rPr lang="en-US" sz="2400" smtClean="0"/>
              <a:t>    : </a:t>
            </a:r>
            <a:r>
              <a:rPr lang="en-US" sz="2400"/>
              <a:t>Refund 15% of the ticket price.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who don't meet the event's requirements </a:t>
            </a:r>
            <a:r>
              <a:rPr lang="en-US" sz="2400" smtClean="0"/>
              <a:t>  : </a:t>
            </a:r>
            <a:r>
              <a:rPr lang="en-US" sz="2400"/>
              <a:t>No Refund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Cancellation of event by organizer					        </a:t>
            </a:r>
            <a:r>
              <a:rPr lang="en-US" sz="2400" smtClean="0"/>
              <a:t>    : </a:t>
            </a:r>
            <a:r>
              <a:rPr lang="en-US" sz="2400"/>
              <a:t>Full </a:t>
            </a:r>
            <a:r>
              <a:rPr lang="en-US" sz="2400" smtClean="0"/>
              <a:t>refund</a:t>
            </a:r>
          </a:p>
          <a:p>
            <a:endParaRPr lang="en-US" sz="2400"/>
          </a:p>
          <a:p>
            <a:r>
              <a:rPr lang="en-US" sz="2400" smtClean="0"/>
              <a:t>Please </a:t>
            </a:r>
            <a:r>
              <a:rPr lang="en-US" sz="2400"/>
              <a:t>allow up to 3 business days for the refund.</a:t>
            </a:r>
            <a:endParaRPr lang="en-SG" sz="2400"/>
          </a:p>
        </p:txBody>
      </p:sp>
      <p:sp>
        <p:nvSpPr>
          <p:cNvPr id="4" name="Rectangle 3"/>
          <p:cNvSpPr/>
          <p:nvPr/>
        </p:nvSpPr>
        <p:spPr>
          <a:xfrm>
            <a:off x="357433" y="5193713"/>
            <a:ext cx="14278508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/>
              <a:t>Important. Please read</a:t>
            </a:r>
            <a:r>
              <a:rPr lang="en-US" sz="2400" b="1" smtClean="0"/>
              <a:t>:</a:t>
            </a:r>
          </a:p>
          <a:p>
            <a:endParaRPr lang="en-US" sz="2400" b="1"/>
          </a:p>
          <a:p>
            <a:r>
              <a:rPr lang="en-US" sz="2400"/>
              <a:t>This event will only </a:t>
            </a:r>
            <a:r>
              <a:rPr lang="en-US" sz="2400" b="1"/>
              <a:t>proceed </a:t>
            </a:r>
            <a:r>
              <a:rPr lang="en-US" sz="2400"/>
              <a:t>when the number of participants has reached and the gender ratio are relatively balanced. </a:t>
            </a:r>
            <a:endParaRPr lang="en-US" sz="2400" smtClean="0"/>
          </a:p>
          <a:p>
            <a:endParaRPr lang="en-US" sz="2400"/>
          </a:p>
          <a:p>
            <a:r>
              <a:rPr lang="en-US" sz="2400" smtClean="0"/>
              <a:t>We </a:t>
            </a:r>
            <a:r>
              <a:rPr lang="en-US" sz="2400"/>
              <a:t>will notify you to proceed with the </a:t>
            </a:r>
            <a:r>
              <a:rPr lang="en-US" sz="2400" b="1"/>
              <a:t>payment </a:t>
            </a:r>
            <a:r>
              <a:rPr lang="en-US" sz="2400" smtClean="0"/>
              <a:t>(see below price) </a:t>
            </a:r>
            <a:r>
              <a:rPr lang="en-US" sz="2400"/>
              <a:t>through Paynow. This step secures your reservation and allows us to effectively plan for the event and reduce the possibility of no-shows.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t="29209" r="26408" b="29977"/>
          <a:stretch>
            <a:fillRect/>
          </a:stretch>
        </p:blipFill>
        <p:spPr>
          <a:xfrm>
            <a:off x="1386443" y="1842251"/>
            <a:ext cx="2239268" cy="1910655"/>
          </a:xfrm>
          <a:custGeom>
            <a:avLst/>
            <a:gdLst/>
            <a:ahLst/>
            <a:cxnLst/>
            <a:rect l="l" t="t" r="r" b="b"/>
            <a:pathLst>
              <a:path w="2239268" h="1910655">
                <a:moveTo>
                  <a:pt x="1094482" y="1554956"/>
                </a:moveTo>
                <a:lnTo>
                  <a:pt x="1094482" y="1643658"/>
                </a:lnTo>
                <a:lnTo>
                  <a:pt x="1151335" y="1643658"/>
                </a:lnTo>
                <a:cubicBezTo>
                  <a:pt x="1157486" y="1643658"/>
                  <a:pt x="1169393" y="1641673"/>
                  <a:pt x="1187054" y="1637705"/>
                </a:cubicBezTo>
                <a:cubicBezTo>
                  <a:pt x="1195983" y="1635919"/>
                  <a:pt x="1203276" y="1631355"/>
                  <a:pt x="1208931" y="1624013"/>
                </a:cubicBezTo>
                <a:cubicBezTo>
                  <a:pt x="1214587" y="1616670"/>
                  <a:pt x="1217414" y="1608237"/>
                  <a:pt x="1217414" y="1598712"/>
                </a:cubicBezTo>
                <a:cubicBezTo>
                  <a:pt x="1217414" y="1584623"/>
                  <a:pt x="1212950" y="1573808"/>
                  <a:pt x="1204020" y="1566267"/>
                </a:cubicBezTo>
                <a:cubicBezTo>
                  <a:pt x="1195090" y="1558727"/>
                  <a:pt x="1178322" y="1554956"/>
                  <a:pt x="1153716" y="1554956"/>
                </a:cubicBezTo>
                <a:close/>
                <a:moveTo>
                  <a:pt x="1871365" y="1466850"/>
                </a:moveTo>
                <a:lnTo>
                  <a:pt x="2232720" y="1466850"/>
                </a:lnTo>
                <a:lnTo>
                  <a:pt x="2232720" y="1560017"/>
                </a:lnTo>
                <a:lnTo>
                  <a:pt x="2006501" y="1560017"/>
                </a:lnTo>
                <a:lnTo>
                  <a:pt x="2006501" y="1629370"/>
                </a:lnTo>
                <a:lnTo>
                  <a:pt x="2216349" y="1629370"/>
                </a:lnTo>
                <a:lnTo>
                  <a:pt x="2216349" y="1718370"/>
                </a:lnTo>
                <a:lnTo>
                  <a:pt x="2006501" y="1718370"/>
                </a:lnTo>
                <a:lnTo>
                  <a:pt x="2006501" y="1804392"/>
                </a:lnTo>
                <a:lnTo>
                  <a:pt x="2239268" y="1804392"/>
                </a:lnTo>
                <a:lnTo>
                  <a:pt x="2239268" y="1903214"/>
                </a:lnTo>
                <a:lnTo>
                  <a:pt x="1871365" y="1903214"/>
                </a:lnTo>
                <a:close/>
                <a:moveTo>
                  <a:pt x="959049" y="1466850"/>
                </a:moveTo>
                <a:lnTo>
                  <a:pt x="1183779" y="1466850"/>
                </a:lnTo>
                <a:cubicBezTo>
                  <a:pt x="1225451" y="1466850"/>
                  <a:pt x="1257300" y="1470422"/>
                  <a:pt x="1279327" y="1477566"/>
                </a:cubicBezTo>
                <a:cubicBezTo>
                  <a:pt x="1301354" y="1484710"/>
                  <a:pt x="1319114" y="1497955"/>
                  <a:pt x="1332608" y="1517303"/>
                </a:cubicBezTo>
                <a:cubicBezTo>
                  <a:pt x="1346101" y="1536651"/>
                  <a:pt x="1352848" y="1560215"/>
                  <a:pt x="1352848" y="1587996"/>
                </a:cubicBezTo>
                <a:cubicBezTo>
                  <a:pt x="1352848" y="1612206"/>
                  <a:pt x="1347686" y="1633091"/>
                  <a:pt x="1337361" y="1650653"/>
                </a:cubicBezTo>
                <a:cubicBezTo>
                  <a:pt x="1327036" y="1668215"/>
                  <a:pt x="1312840" y="1682452"/>
                  <a:pt x="1294773" y="1693367"/>
                </a:cubicBezTo>
                <a:cubicBezTo>
                  <a:pt x="1283257" y="1700312"/>
                  <a:pt x="1267472" y="1706067"/>
                  <a:pt x="1247417" y="1710631"/>
                </a:cubicBezTo>
                <a:cubicBezTo>
                  <a:pt x="1263478" y="1715995"/>
                  <a:pt x="1275178" y="1721357"/>
                  <a:pt x="1282518" y="1726718"/>
                </a:cubicBezTo>
                <a:cubicBezTo>
                  <a:pt x="1287475" y="1730293"/>
                  <a:pt x="1294664" y="1737940"/>
                  <a:pt x="1304084" y="1749658"/>
                </a:cubicBezTo>
                <a:cubicBezTo>
                  <a:pt x="1313503" y="1761377"/>
                  <a:pt x="1319799" y="1770414"/>
                  <a:pt x="1322971" y="1776771"/>
                </a:cubicBezTo>
                <a:lnTo>
                  <a:pt x="1388269" y="1903214"/>
                </a:lnTo>
                <a:lnTo>
                  <a:pt x="1235911" y="1903214"/>
                </a:lnTo>
                <a:lnTo>
                  <a:pt x="1163836" y="1769864"/>
                </a:lnTo>
                <a:cubicBezTo>
                  <a:pt x="1154708" y="1752600"/>
                  <a:pt x="1146572" y="1741388"/>
                  <a:pt x="1139429" y="1736229"/>
                </a:cubicBezTo>
                <a:cubicBezTo>
                  <a:pt x="1129705" y="1729482"/>
                  <a:pt x="1118692" y="1726109"/>
                  <a:pt x="1106389" y="1726109"/>
                </a:cubicBezTo>
                <a:lnTo>
                  <a:pt x="1094482" y="1726109"/>
                </a:lnTo>
                <a:lnTo>
                  <a:pt x="1094482" y="1903214"/>
                </a:lnTo>
                <a:lnTo>
                  <a:pt x="959049" y="1903214"/>
                </a:lnTo>
                <a:close/>
                <a:moveTo>
                  <a:pt x="518815" y="1466850"/>
                </a:moveTo>
                <a:lnTo>
                  <a:pt x="880170" y="1466850"/>
                </a:lnTo>
                <a:lnTo>
                  <a:pt x="880170" y="1560017"/>
                </a:lnTo>
                <a:lnTo>
                  <a:pt x="653951" y="1560017"/>
                </a:lnTo>
                <a:lnTo>
                  <a:pt x="653951" y="1629370"/>
                </a:lnTo>
                <a:lnTo>
                  <a:pt x="863799" y="1629370"/>
                </a:lnTo>
                <a:lnTo>
                  <a:pt x="863799" y="1718370"/>
                </a:lnTo>
                <a:lnTo>
                  <a:pt x="653951" y="1718370"/>
                </a:lnTo>
                <a:lnTo>
                  <a:pt x="653951" y="1804392"/>
                </a:lnTo>
                <a:lnTo>
                  <a:pt x="886718" y="1804392"/>
                </a:lnTo>
                <a:lnTo>
                  <a:pt x="886718" y="1903214"/>
                </a:lnTo>
                <a:lnTo>
                  <a:pt x="518815" y="1903214"/>
                </a:lnTo>
                <a:close/>
                <a:moveTo>
                  <a:pt x="0" y="1466850"/>
                </a:moveTo>
                <a:lnTo>
                  <a:pt x="140955" y="1466850"/>
                </a:lnTo>
                <a:lnTo>
                  <a:pt x="239167" y="1780877"/>
                </a:lnTo>
                <a:lnTo>
                  <a:pt x="336124" y="1466850"/>
                </a:lnTo>
                <a:lnTo>
                  <a:pt x="472976" y="1466850"/>
                </a:lnTo>
                <a:lnTo>
                  <a:pt x="310949" y="1903214"/>
                </a:lnTo>
                <a:lnTo>
                  <a:pt x="164800" y="1903214"/>
                </a:lnTo>
                <a:close/>
                <a:moveTo>
                  <a:pt x="1611809" y="1459409"/>
                </a:moveTo>
                <a:cubicBezTo>
                  <a:pt x="1667570" y="1459409"/>
                  <a:pt x="1710085" y="1469777"/>
                  <a:pt x="1739355" y="1490514"/>
                </a:cubicBezTo>
                <a:cubicBezTo>
                  <a:pt x="1768624" y="1511250"/>
                  <a:pt x="1786037" y="1544241"/>
                  <a:pt x="1791594" y="1589485"/>
                </a:cubicBezTo>
                <a:lnTo>
                  <a:pt x="1664494" y="1596926"/>
                </a:lnTo>
                <a:cubicBezTo>
                  <a:pt x="1661121" y="1577281"/>
                  <a:pt x="1654027" y="1562993"/>
                  <a:pt x="1643212" y="1554063"/>
                </a:cubicBezTo>
                <a:cubicBezTo>
                  <a:pt x="1632397" y="1545134"/>
                  <a:pt x="1617464" y="1540669"/>
                  <a:pt x="1598414" y="1540669"/>
                </a:cubicBezTo>
                <a:cubicBezTo>
                  <a:pt x="1582738" y="1540669"/>
                  <a:pt x="1570931" y="1543993"/>
                  <a:pt x="1562994" y="1550640"/>
                </a:cubicBezTo>
                <a:cubicBezTo>
                  <a:pt x="1555056" y="1557288"/>
                  <a:pt x="1551087" y="1565374"/>
                  <a:pt x="1551087" y="1574899"/>
                </a:cubicBezTo>
                <a:cubicBezTo>
                  <a:pt x="1551087" y="1581845"/>
                  <a:pt x="1554361" y="1588096"/>
                  <a:pt x="1560910" y="1593652"/>
                </a:cubicBezTo>
                <a:cubicBezTo>
                  <a:pt x="1567260" y="1599406"/>
                  <a:pt x="1582341" y="1604764"/>
                  <a:pt x="1606154" y="1609725"/>
                </a:cubicBezTo>
                <a:cubicBezTo>
                  <a:pt x="1665090" y="1622425"/>
                  <a:pt x="1707307" y="1635274"/>
                  <a:pt x="1732806" y="1648272"/>
                </a:cubicBezTo>
                <a:cubicBezTo>
                  <a:pt x="1758306" y="1661269"/>
                  <a:pt x="1776860" y="1677392"/>
                  <a:pt x="1788468" y="1696641"/>
                </a:cubicBezTo>
                <a:cubicBezTo>
                  <a:pt x="1800077" y="1715889"/>
                  <a:pt x="1805881" y="1737420"/>
                  <a:pt x="1805881" y="1761232"/>
                </a:cubicBezTo>
                <a:cubicBezTo>
                  <a:pt x="1805881" y="1789212"/>
                  <a:pt x="1798142" y="1815008"/>
                  <a:pt x="1782664" y="1838623"/>
                </a:cubicBezTo>
                <a:cubicBezTo>
                  <a:pt x="1767186" y="1862237"/>
                  <a:pt x="1745556" y="1880146"/>
                  <a:pt x="1717775" y="1892350"/>
                </a:cubicBezTo>
                <a:cubicBezTo>
                  <a:pt x="1689993" y="1904554"/>
                  <a:pt x="1654969" y="1910655"/>
                  <a:pt x="1612702" y="1910655"/>
                </a:cubicBezTo>
                <a:cubicBezTo>
                  <a:pt x="1538486" y="1910655"/>
                  <a:pt x="1487091" y="1896368"/>
                  <a:pt x="1458516" y="1867793"/>
                </a:cubicBezTo>
                <a:cubicBezTo>
                  <a:pt x="1429941" y="1839218"/>
                  <a:pt x="1413768" y="1802904"/>
                  <a:pt x="1409998" y="1758851"/>
                </a:cubicBezTo>
                <a:lnTo>
                  <a:pt x="1538288" y="1750814"/>
                </a:lnTo>
                <a:cubicBezTo>
                  <a:pt x="1541066" y="1771650"/>
                  <a:pt x="1546722" y="1787525"/>
                  <a:pt x="1555254" y="1798439"/>
                </a:cubicBezTo>
                <a:cubicBezTo>
                  <a:pt x="1569145" y="1816100"/>
                  <a:pt x="1588989" y="1824930"/>
                  <a:pt x="1614786" y="1824930"/>
                </a:cubicBezTo>
                <a:cubicBezTo>
                  <a:pt x="1634034" y="1824930"/>
                  <a:pt x="1648867" y="1820416"/>
                  <a:pt x="1659285" y="1811387"/>
                </a:cubicBezTo>
                <a:cubicBezTo>
                  <a:pt x="1669703" y="1802358"/>
                  <a:pt x="1674912" y="1791891"/>
                  <a:pt x="1674912" y="1779985"/>
                </a:cubicBezTo>
                <a:cubicBezTo>
                  <a:pt x="1674912" y="1768674"/>
                  <a:pt x="1669951" y="1758553"/>
                  <a:pt x="1660029" y="1749624"/>
                </a:cubicBezTo>
                <a:cubicBezTo>
                  <a:pt x="1650108" y="1740694"/>
                  <a:pt x="1627089" y="1732260"/>
                  <a:pt x="1590973" y="1724323"/>
                </a:cubicBezTo>
                <a:cubicBezTo>
                  <a:pt x="1531839" y="1711027"/>
                  <a:pt x="1489671" y="1693367"/>
                  <a:pt x="1464469" y="1671340"/>
                </a:cubicBezTo>
                <a:cubicBezTo>
                  <a:pt x="1439069" y="1649313"/>
                  <a:pt x="1426369" y="1621234"/>
                  <a:pt x="1426369" y="1587103"/>
                </a:cubicBezTo>
                <a:cubicBezTo>
                  <a:pt x="1426369" y="1564680"/>
                  <a:pt x="1432868" y="1543497"/>
                  <a:pt x="1445866" y="1523554"/>
                </a:cubicBezTo>
                <a:cubicBezTo>
                  <a:pt x="1458863" y="1503611"/>
                  <a:pt x="1478410" y="1487934"/>
                  <a:pt x="1504504" y="1476524"/>
                </a:cubicBezTo>
                <a:cubicBezTo>
                  <a:pt x="1530598" y="1465114"/>
                  <a:pt x="1566367" y="1459409"/>
                  <a:pt x="1611809" y="1459409"/>
                </a:cubicBezTo>
                <a:close/>
                <a:moveTo>
                  <a:pt x="793850" y="828080"/>
                </a:moveTo>
                <a:cubicBezTo>
                  <a:pt x="766664" y="828080"/>
                  <a:pt x="744836" y="837704"/>
                  <a:pt x="728365" y="856953"/>
                </a:cubicBezTo>
                <a:cubicBezTo>
                  <a:pt x="711895" y="876201"/>
                  <a:pt x="703660" y="908050"/>
                  <a:pt x="703660" y="952500"/>
                </a:cubicBezTo>
                <a:cubicBezTo>
                  <a:pt x="703660" y="996553"/>
                  <a:pt x="711845" y="1028204"/>
                  <a:pt x="728216" y="1047452"/>
                </a:cubicBezTo>
                <a:cubicBezTo>
                  <a:pt x="744588" y="1066701"/>
                  <a:pt x="766862" y="1076325"/>
                  <a:pt x="795040" y="1076325"/>
                </a:cubicBezTo>
                <a:cubicBezTo>
                  <a:pt x="824012" y="1076325"/>
                  <a:pt x="846436" y="1066899"/>
                  <a:pt x="862311" y="1048048"/>
                </a:cubicBezTo>
                <a:cubicBezTo>
                  <a:pt x="878186" y="1029196"/>
                  <a:pt x="886123" y="995363"/>
                  <a:pt x="886123" y="946547"/>
                </a:cubicBezTo>
                <a:cubicBezTo>
                  <a:pt x="886123" y="905470"/>
                  <a:pt x="877838" y="875457"/>
                  <a:pt x="861269" y="856506"/>
                </a:cubicBezTo>
                <a:cubicBezTo>
                  <a:pt x="844699" y="837555"/>
                  <a:pt x="822226" y="828080"/>
                  <a:pt x="793850" y="828080"/>
                </a:cubicBezTo>
                <a:close/>
                <a:moveTo>
                  <a:pt x="1595438" y="733425"/>
                </a:moveTo>
                <a:lnTo>
                  <a:pt x="1730276" y="733425"/>
                </a:lnTo>
                <a:lnTo>
                  <a:pt x="1730276" y="1062335"/>
                </a:lnTo>
                <a:lnTo>
                  <a:pt x="1940719" y="1062335"/>
                </a:lnTo>
                <a:lnTo>
                  <a:pt x="1940719" y="1169789"/>
                </a:lnTo>
                <a:lnTo>
                  <a:pt x="1595438" y="1169789"/>
                </a:lnTo>
                <a:close/>
                <a:moveTo>
                  <a:pt x="1090911" y="733425"/>
                </a:moveTo>
                <a:lnTo>
                  <a:pt x="1225451" y="733425"/>
                </a:lnTo>
                <a:lnTo>
                  <a:pt x="1225451" y="999595"/>
                </a:lnTo>
                <a:cubicBezTo>
                  <a:pt x="1225451" y="1023389"/>
                  <a:pt x="1232049" y="1041977"/>
                  <a:pt x="1245245" y="1055359"/>
                </a:cubicBezTo>
                <a:cubicBezTo>
                  <a:pt x="1258441" y="1068741"/>
                  <a:pt x="1276747" y="1075432"/>
                  <a:pt x="1300163" y="1075432"/>
                </a:cubicBezTo>
                <a:cubicBezTo>
                  <a:pt x="1323380" y="1075432"/>
                  <a:pt x="1341587" y="1068840"/>
                  <a:pt x="1354783" y="1055654"/>
                </a:cubicBezTo>
                <a:cubicBezTo>
                  <a:pt x="1367979" y="1042469"/>
                  <a:pt x="1374577" y="1023783"/>
                  <a:pt x="1374577" y="999595"/>
                </a:cubicBezTo>
                <a:lnTo>
                  <a:pt x="1374577" y="733425"/>
                </a:lnTo>
                <a:lnTo>
                  <a:pt x="1509118" y="733425"/>
                </a:lnTo>
                <a:lnTo>
                  <a:pt x="1509118" y="993405"/>
                </a:lnTo>
                <a:cubicBezTo>
                  <a:pt x="1509118" y="1019183"/>
                  <a:pt x="1505099" y="1043524"/>
                  <a:pt x="1497063" y="1066428"/>
                </a:cubicBezTo>
                <a:cubicBezTo>
                  <a:pt x="1489026" y="1089332"/>
                  <a:pt x="1476425" y="1109361"/>
                  <a:pt x="1459260" y="1126515"/>
                </a:cubicBezTo>
                <a:cubicBezTo>
                  <a:pt x="1442096" y="1143669"/>
                  <a:pt x="1424087" y="1155716"/>
                  <a:pt x="1405236" y="1162655"/>
                </a:cubicBezTo>
                <a:cubicBezTo>
                  <a:pt x="1379042" y="1172372"/>
                  <a:pt x="1347590" y="1177231"/>
                  <a:pt x="1310879" y="1177231"/>
                </a:cubicBezTo>
                <a:cubicBezTo>
                  <a:pt x="1289646" y="1177231"/>
                  <a:pt x="1266478" y="1175743"/>
                  <a:pt x="1241376" y="1172768"/>
                </a:cubicBezTo>
                <a:cubicBezTo>
                  <a:pt x="1216274" y="1169793"/>
                  <a:pt x="1195289" y="1163893"/>
                  <a:pt x="1178422" y="1155069"/>
                </a:cubicBezTo>
                <a:cubicBezTo>
                  <a:pt x="1161554" y="1146245"/>
                  <a:pt x="1146126" y="1133702"/>
                  <a:pt x="1132136" y="1117441"/>
                </a:cubicBezTo>
                <a:cubicBezTo>
                  <a:pt x="1118146" y="1101180"/>
                  <a:pt x="1108572" y="1084424"/>
                  <a:pt x="1103412" y="1067172"/>
                </a:cubicBezTo>
                <a:cubicBezTo>
                  <a:pt x="1095078" y="1039410"/>
                  <a:pt x="1090911" y="1014820"/>
                  <a:pt x="1090911" y="993405"/>
                </a:cubicBezTo>
                <a:close/>
                <a:moveTo>
                  <a:pt x="794147" y="725984"/>
                </a:moveTo>
                <a:cubicBezTo>
                  <a:pt x="866775" y="725984"/>
                  <a:pt x="922735" y="745480"/>
                  <a:pt x="962026" y="784473"/>
                </a:cubicBezTo>
                <a:cubicBezTo>
                  <a:pt x="1001316" y="823466"/>
                  <a:pt x="1020961" y="878086"/>
                  <a:pt x="1020961" y="948333"/>
                </a:cubicBezTo>
                <a:cubicBezTo>
                  <a:pt x="1020961" y="999331"/>
                  <a:pt x="1012379" y="1041152"/>
                  <a:pt x="995214" y="1073795"/>
                </a:cubicBezTo>
                <a:cubicBezTo>
                  <a:pt x="978049" y="1106438"/>
                  <a:pt x="953244" y="1131838"/>
                  <a:pt x="920800" y="1149995"/>
                </a:cubicBezTo>
                <a:cubicBezTo>
                  <a:pt x="888356" y="1168152"/>
                  <a:pt x="847924" y="1177231"/>
                  <a:pt x="799505" y="1177231"/>
                </a:cubicBezTo>
                <a:cubicBezTo>
                  <a:pt x="750293" y="1177231"/>
                  <a:pt x="709563" y="1169392"/>
                  <a:pt x="677317" y="1153716"/>
                </a:cubicBezTo>
                <a:cubicBezTo>
                  <a:pt x="645071" y="1138039"/>
                  <a:pt x="618927" y="1113235"/>
                  <a:pt x="598885" y="1079302"/>
                </a:cubicBezTo>
                <a:cubicBezTo>
                  <a:pt x="578843" y="1045369"/>
                  <a:pt x="568822" y="1002903"/>
                  <a:pt x="568822" y="951905"/>
                </a:cubicBezTo>
                <a:cubicBezTo>
                  <a:pt x="568822" y="880666"/>
                  <a:pt x="588665" y="825203"/>
                  <a:pt x="628353" y="785515"/>
                </a:cubicBezTo>
                <a:cubicBezTo>
                  <a:pt x="668040" y="745827"/>
                  <a:pt x="723305" y="725984"/>
                  <a:pt x="794147" y="725984"/>
                </a:cubicBezTo>
                <a:close/>
                <a:moveTo>
                  <a:pt x="325934" y="725984"/>
                </a:moveTo>
                <a:cubicBezTo>
                  <a:pt x="381695" y="725984"/>
                  <a:pt x="424210" y="736352"/>
                  <a:pt x="453480" y="757089"/>
                </a:cubicBezTo>
                <a:cubicBezTo>
                  <a:pt x="482749" y="777826"/>
                  <a:pt x="500162" y="810816"/>
                  <a:pt x="505718" y="856060"/>
                </a:cubicBezTo>
                <a:lnTo>
                  <a:pt x="378619" y="863501"/>
                </a:lnTo>
                <a:cubicBezTo>
                  <a:pt x="375246" y="843856"/>
                  <a:pt x="368152" y="829568"/>
                  <a:pt x="357337" y="820638"/>
                </a:cubicBezTo>
                <a:cubicBezTo>
                  <a:pt x="346522" y="811709"/>
                  <a:pt x="331590" y="807244"/>
                  <a:pt x="312540" y="807244"/>
                </a:cubicBezTo>
                <a:cubicBezTo>
                  <a:pt x="296863" y="807244"/>
                  <a:pt x="285056" y="810568"/>
                  <a:pt x="277118" y="817215"/>
                </a:cubicBezTo>
                <a:cubicBezTo>
                  <a:pt x="269181" y="823863"/>
                  <a:pt x="265212" y="831949"/>
                  <a:pt x="265212" y="841474"/>
                </a:cubicBezTo>
                <a:cubicBezTo>
                  <a:pt x="265212" y="848420"/>
                  <a:pt x="268486" y="854670"/>
                  <a:pt x="275035" y="860227"/>
                </a:cubicBezTo>
                <a:cubicBezTo>
                  <a:pt x="281385" y="865981"/>
                  <a:pt x="296466" y="871339"/>
                  <a:pt x="320279" y="876300"/>
                </a:cubicBezTo>
                <a:cubicBezTo>
                  <a:pt x="379215" y="889000"/>
                  <a:pt x="421432" y="901849"/>
                  <a:pt x="446931" y="914847"/>
                </a:cubicBezTo>
                <a:cubicBezTo>
                  <a:pt x="472430" y="927844"/>
                  <a:pt x="490984" y="943967"/>
                  <a:pt x="502593" y="963216"/>
                </a:cubicBezTo>
                <a:cubicBezTo>
                  <a:pt x="514202" y="982464"/>
                  <a:pt x="520006" y="1003995"/>
                  <a:pt x="520006" y="1027807"/>
                </a:cubicBezTo>
                <a:cubicBezTo>
                  <a:pt x="520006" y="1055787"/>
                  <a:pt x="512267" y="1081584"/>
                  <a:pt x="496789" y="1105198"/>
                </a:cubicBezTo>
                <a:cubicBezTo>
                  <a:pt x="481311" y="1128812"/>
                  <a:pt x="459681" y="1146721"/>
                  <a:pt x="431900" y="1158925"/>
                </a:cubicBezTo>
                <a:cubicBezTo>
                  <a:pt x="404118" y="1171129"/>
                  <a:pt x="369094" y="1177231"/>
                  <a:pt x="326827" y="1177231"/>
                </a:cubicBezTo>
                <a:cubicBezTo>
                  <a:pt x="252611" y="1177231"/>
                  <a:pt x="201216" y="1162943"/>
                  <a:pt x="172641" y="1134368"/>
                </a:cubicBezTo>
                <a:cubicBezTo>
                  <a:pt x="144066" y="1105793"/>
                  <a:pt x="127893" y="1069479"/>
                  <a:pt x="124123" y="1025426"/>
                </a:cubicBezTo>
                <a:lnTo>
                  <a:pt x="252413" y="1017389"/>
                </a:lnTo>
                <a:cubicBezTo>
                  <a:pt x="255191" y="1038225"/>
                  <a:pt x="260847" y="1054100"/>
                  <a:pt x="269379" y="1065014"/>
                </a:cubicBezTo>
                <a:cubicBezTo>
                  <a:pt x="283270" y="1082675"/>
                  <a:pt x="303114" y="1091506"/>
                  <a:pt x="328911" y="1091506"/>
                </a:cubicBezTo>
                <a:cubicBezTo>
                  <a:pt x="348159" y="1091506"/>
                  <a:pt x="362992" y="1086991"/>
                  <a:pt x="373410" y="1077962"/>
                </a:cubicBezTo>
                <a:cubicBezTo>
                  <a:pt x="383828" y="1068933"/>
                  <a:pt x="389037" y="1058466"/>
                  <a:pt x="389037" y="1046560"/>
                </a:cubicBezTo>
                <a:cubicBezTo>
                  <a:pt x="389037" y="1035249"/>
                  <a:pt x="384076" y="1025128"/>
                  <a:pt x="374154" y="1016199"/>
                </a:cubicBezTo>
                <a:cubicBezTo>
                  <a:pt x="364232" y="1007269"/>
                  <a:pt x="341214" y="998835"/>
                  <a:pt x="305098" y="990898"/>
                </a:cubicBezTo>
                <a:cubicBezTo>
                  <a:pt x="245964" y="977602"/>
                  <a:pt x="203796" y="959942"/>
                  <a:pt x="178594" y="937915"/>
                </a:cubicBezTo>
                <a:cubicBezTo>
                  <a:pt x="153194" y="915888"/>
                  <a:pt x="140494" y="887809"/>
                  <a:pt x="140494" y="853678"/>
                </a:cubicBezTo>
                <a:cubicBezTo>
                  <a:pt x="140494" y="831255"/>
                  <a:pt x="146993" y="810072"/>
                  <a:pt x="159991" y="790129"/>
                </a:cubicBezTo>
                <a:cubicBezTo>
                  <a:pt x="172988" y="770186"/>
                  <a:pt x="192534" y="754509"/>
                  <a:pt x="218629" y="743099"/>
                </a:cubicBezTo>
                <a:cubicBezTo>
                  <a:pt x="244724" y="731689"/>
                  <a:pt x="280492" y="725984"/>
                  <a:pt x="325934" y="725984"/>
                </a:cubicBezTo>
                <a:close/>
                <a:moveTo>
                  <a:pt x="1923158" y="88106"/>
                </a:moveTo>
                <a:lnTo>
                  <a:pt x="1923158" y="176808"/>
                </a:lnTo>
                <a:lnTo>
                  <a:pt x="1980010" y="176808"/>
                </a:lnTo>
                <a:cubicBezTo>
                  <a:pt x="1986161" y="176808"/>
                  <a:pt x="1998068" y="174824"/>
                  <a:pt x="2015728" y="170855"/>
                </a:cubicBezTo>
                <a:cubicBezTo>
                  <a:pt x="2024658" y="169069"/>
                  <a:pt x="2031951" y="164505"/>
                  <a:pt x="2037606" y="157163"/>
                </a:cubicBezTo>
                <a:cubicBezTo>
                  <a:pt x="2043262" y="149820"/>
                  <a:pt x="2046090" y="141387"/>
                  <a:pt x="2046090" y="131862"/>
                </a:cubicBezTo>
                <a:cubicBezTo>
                  <a:pt x="2046090" y="117773"/>
                  <a:pt x="2041625" y="106958"/>
                  <a:pt x="2032695" y="99417"/>
                </a:cubicBezTo>
                <a:cubicBezTo>
                  <a:pt x="2023765" y="91877"/>
                  <a:pt x="2006997" y="88106"/>
                  <a:pt x="1982391" y="88106"/>
                </a:cubicBezTo>
                <a:close/>
                <a:moveTo>
                  <a:pt x="1787724" y="0"/>
                </a:moveTo>
                <a:lnTo>
                  <a:pt x="2012454" y="0"/>
                </a:lnTo>
                <a:cubicBezTo>
                  <a:pt x="2054126" y="0"/>
                  <a:pt x="2085976" y="3572"/>
                  <a:pt x="2108002" y="10716"/>
                </a:cubicBezTo>
                <a:cubicBezTo>
                  <a:pt x="2130028" y="17860"/>
                  <a:pt x="2147789" y="31105"/>
                  <a:pt x="2161282" y="50453"/>
                </a:cubicBezTo>
                <a:cubicBezTo>
                  <a:pt x="2174776" y="69801"/>
                  <a:pt x="2181523" y="93365"/>
                  <a:pt x="2181523" y="121146"/>
                </a:cubicBezTo>
                <a:cubicBezTo>
                  <a:pt x="2181523" y="145356"/>
                  <a:pt x="2176361" y="166241"/>
                  <a:pt x="2166036" y="183803"/>
                </a:cubicBezTo>
                <a:cubicBezTo>
                  <a:pt x="2155711" y="201365"/>
                  <a:pt x="2141515" y="215603"/>
                  <a:pt x="2123448" y="226517"/>
                </a:cubicBezTo>
                <a:cubicBezTo>
                  <a:pt x="2111932" y="233462"/>
                  <a:pt x="2096147" y="239217"/>
                  <a:pt x="2076092" y="243781"/>
                </a:cubicBezTo>
                <a:cubicBezTo>
                  <a:pt x="2092154" y="249145"/>
                  <a:pt x="2103854" y="254507"/>
                  <a:pt x="2111192" y="259868"/>
                </a:cubicBezTo>
                <a:cubicBezTo>
                  <a:pt x="2116150" y="263443"/>
                  <a:pt x="2123339" y="271090"/>
                  <a:pt x="2132759" y="282808"/>
                </a:cubicBezTo>
                <a:cubicBezTo>
                  <a:pt x="2142178" y="294527"/>
                  <a:pt x="2148474" y="303565"/>
                  <a:pt x="2151646" y="309921"/>
                </a:cubicBezTo>
                <a:lnTo>
                  <a:pt x="2216944" y="436364"/>
                </a:lnTo>
                <a:lnTo>
                  <a:pt x="2064586" y="436364"/>
                </a:lnTo>
                <a:lnTo>
                  <a:pt x="1992511" y="303014"/>
                </a:lnTo>
                <a:cubicBezTo>
                  <a:pt x="1983383" y="285750"/>
                  <a:pt x="1975247" y="274538"/>
                  <a:pt x="1968104" y="269379"/>
                </a:cubicBezTo>
                <a:cubicBezTo>
                  <a:pt x="1958380" y="262632"/>
                  <a:pt x="1947367" y="259259"/>
                  <a:pt x="1935064" y="259259"/>
                </a:cubicBezTo>
                <a:lnTo>
                  <a:pt x="1923158" y="259259"/>
                </a:lnTo>
                <a:lnTo>
                  <a:pt x="1923158" y="436364"/>
                </a:lnTo>
                <a:lnTo>
                  <a:pt x="1787724" y="436364"/>
                </a:lnTo>
                <a:close/>
                <a:moveTo>
                  <a:pt x="1347490" y="0"/>
                </a:moveTo>
                <a:lnTo>
                  <a:pt x="1708845" y="0"/>
                </a:lnTo>
                <a:lnTo>
                  <a:pt x="1708845" y="93167"/>
                </a:lnTo>
                <a:lnTo>
                  <a:pt x="1482626" y="93167"/>
                </a:lnTo>
                <a:lnTo>
                  <a:pt x="1482626" y="162520"/>
                </a:lnTo>
                <a:lnTo>
                  <a:pt x="1692474" y="162520"/>
                </a:lnTo>
                <a:lnTo>
                  <a:pt x="1692474" y="251520"/>
                </a:lnTo>
                <a:lnTo>
                  <a:pt x="1482626" y="251520"/>
                </a:lnTo>
                <a:lnTo>
                  <a:pt x="1482626" y="337542"/>
                </a:lnTo>
                <a:lnTo>
                  <a:pt x="1715394" y="337542"/>
                </a:lnTo>
                <a:lnTo>
                  <a:pt x="1715394" y="436364"/>
                </a:lnTo>
                <a:lnTo>
                  <a:pt x="1347490" y="436364"/>
                </a:lnTo>
                <a:close/>
                <a:moveTo>
                  <a:pt x="843856" y="0"/>
                </a:moveTo>
                <a:lnTo>
                  <a:pt x="969764" y="0"/>
                </a:lnTo>
                <a:lnTo>
                  <a:pt x="1134071" y="241418"/>
                </a:lnTo>
                <a:lnTo>
                  <a:pt x="1134071" y="0"/>
                </a:lnTo>
                <a:lnTo>
                  <a:pt x="1261170" y="0"/>
                </a:lnTo>
                <a:lnTo>
                  <a:pt x="1261170" y="436364"/>
                </a:lnTo>
                <a:lnTo>
                  <a:pt x="1134071" y="436364"/>
                </a:lnTo>
                <a:lnTo>
                  <a:pt x="970658" y="196770"/>
                </a:lnTo>
                <a:lnTo>
                  <a:pt x="970658" y="436364"/>
                </a:lnTo>
                <a:lnTo>
                  <a:pt x="843856" y="436364"/>
                </a:lnTo>
                <a:close/>
                <a:moveTo>
                  <a:pt x="339031" y="0"/>
                </a:moveTo>
                <a:lnTo>
                  <a:pt x="464940" y="0"/>
                </a:lnTo>
                <a:lnTo>
                  <a:pt x="629246" y="241418"/>
                </a:lnTo>
                <a:lnTo>
                  <a:pt x="629246" y="0"/>
                </a:lnTo>
                <a:lnTo>
                  <a:pt x="756345" y="0"/>
                </a:lnTo>
                <a:lnTo>
                  <a:pt x="756345" y="436364"/>
                </a:lnTo>
                <a:lnTo>
                  <a:pt x="629246" y="436364"/>
                </a:lnTo>
                <a:lnTo>
                  <a:pt x="465832" y="196770"/>
                </a:lnTo>
                <a:lnTo>
                  <a:pt x="465832" y="436364"/>
                </a:lnTo>
                <a:lnTo>
                  <a:pt x="339031" y="436364"/>
                </a:lnTo>
                <a:close/>
                <a:moveTo>
                  <a:pt x="105371" y="0"/>
                </a:moveTo>
                <a:lnTo>
                  <a:pt x="240507" y="0"/>
                </a:lnTo>
                <a:lnTo>
                  <a:pt x="240507" y="436364"/>
                </a:lnTo>
                <a:lnTo>
                  <a:pt x="105371" y="436364"/>
                </a:lnTo>
                <a:close/>
              </a:path>
            </a:pathLst>
          </a:custGeom>
        </p:spPr>
      </p:pic>
      <p:sp>
        <p:nvSpPr>
          <p:cNvPr id="7" name="TextBox 6"/>
          <p:cNvSpPr txBox="1"/>
          <p:nvPr/>
        </p:nvSpPr>
        <p:spPr>
          <a:xfrm>
            <a:off x="-39577709" y="73642"/>
            <a:ext cx="12647465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(WOLF)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Wolf Down Buffet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This event is specially designed for singles buffet aficionados and those who relish the tantalizing aroma and flavors of yakitori. </a:t>
            </a:r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This event is specially designed for buffet aficionados and those who relish the tantalizing aroma and flavors of yakitori. </a:t>
            </a:r>
            <a:endParaRPr lang="en-US" sz="2400" smtClean="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 la carte buffet. Ice water will be provided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Facilitation for participants to mingle.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28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8" name="TextBox 7"/>
          <p:cNvSpPr txBox="1"/>
          <p:nvPr/>
        </p:nvSpPr>
        <p:spPr>
          <a:xfrm>
            <a:off x="-26930244" y="73642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(GREEN)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Vegan Dining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A dining event designed for vegan singles to meet, mingle, and make plantiful connections.</a:t>
            </a:r>
          </a:p>
          <a:p>
            <a:endParaRPr lang="en-US" sz="2400" smtClean="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Find that herbivore who shares your values and love for all things plant-based. Elevate your romance with the power of plant-powered connections while savouring guilt-free vegan cuisine </a:t>
            </a:r>
          </a:p>
          <a:p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Curated dinner</a:t>
            </a:r>
            <a:r>
              <a:rPr lang="en-US" sz="2400"/>
              <a:t>. Our talented chefs have curated a menu (appetizer, main, side, drinks, dessert) that celebrates the bounty of nature's goodness that is entirely plant-based and free from animal products such as eggs, dairy, and more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Rotation 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30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SG" sz="2400"/>
          </a:p>
        </p:txBody>
      </p:sp>
      <p:sp>
        <p:nvSpPr>
          <p:cNvPr id="9" name="TextBox 8"/>
          <p:cNvSpPr txBox="1"/>
          <p:nvPr/>
        </p:nvSpPr>
        <p:spPr>
          <a:xfrm>
            <a:off x="-53495440" y="73642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(KTV)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karaoke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karaoke, Food &amp; drinks, set against a backdrop of exciting </a:t>
            </a:r>
            <a:r>
              <a:rPr lang="en-US" sz="2400" smtClean="0"/>
              <a:t>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 smtClean="0"/>
              <a:t>Showcase </a:t>
            </a:r>
            <a:r>
              <a:rPr lang="en-US" sz="2400"/>
              <a:t>your vocal talents. Or simply sit back and relish the event’s entertainment. Enhanced by a backdrop of exhilarating lighting, you're in for an absolute </a:t>
            </a:r>
            <a:r>
              <a:rPr lang="en-US" sz="2400" smtClean="0"/>
              <a:t>blast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Karaoke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Food </a:t>
            </a:r>
            <a:r>
              <a:rPr lang="en-US" sz="2400"/>
              <a:t>orders will commence at 5pm onwards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</a:t>
            </a:r>
            <a:r>
              <a:rPr lang="en-US" sz="2400" smtClean="0"/>
              <a:t>approximately every </a:t>
            </a:r>
            <a:r>
              <a:rPr lang="en-US" sz="2400"/>
              <a:t>10-12 </a:t>
            </a:r>
            <a:r>
              <a:rPr lang="en-US" sz="2400" smtClean="0"/>
              <a:t>minutes.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event will only </a:t>
            </a:r>
            <a:r>
              <a:rPr lang="en-US" sz="2400" b="1"/>
              <a:t>proceed </a:t>
            </a:r>
            <a:r>
              <a:rPr lang="en-US" sz="2400"/>
              <a:t>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There 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20 </a:t>
            </a:r>
            <a:r>
              <a:rPr lang="en-SG" sz="2400"/>
              <a:t>from the </a:t>
            </a:r>
            <a:r>
              <a:rPr lang="en-SG" sz="2400" smtClean="0"/>
              <a:t>restaurant</a:t>
            </a:r>
            <a:r>
              <a:rPr lang="en-US" sz="2400" smtClean="0"/>
              <a:t>. </a:t>
            </a:r>
            <a:endParaRPr lang="en-US" sz="2400"/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25 - </a:t>
            </a:r>
            <a:r>
              <a:rPr lang="en-US" sz="2400" smtClean="0"/>
              <a:t>42.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For </a:t>
            </a:r>
            <a:r>
              <a:rPr lang="en-US" sz="2400"/>
              <a:t>gentlemen age </a:t>
            </a:r>
            <a:r>
              <a:rPr lang="en-US" sz="2400" smtClean="0"/>
              <a:t>25 - 42.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-66976682" y="73642"/>
            <a:ext cx="12647465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(ENCORE)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</a:t>
            </a:r>
            <a:r>
              <a:rPr lang="en-US" sz="2400" smtClean="0"/>
              <a:t>Encore Dining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/>
              <a:t>Event Summary:</a:t>
            </a:r>
          </a:p>
          <a:p>
            <a:r>
              <a:rPr lang="en-US" sz="2400" smtClean="0"/>
              <a:t>Encore </a:t>
            </a:r>
            <a:r>
              <a:rPr lang="en-US" sz="2400"/>
              <a:t>event aims at those who believe in second </a:t>
            </a:r>
            <a:r>
              <a:rPr lang="en-US" sz="2400" smtClean="0"/>
              <a:t>chances in love</a:t>
            </a:r>
            <a:endParaRPr lang="en-US" sz="2400"/>
          </a:p>
          <a:p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Encore event aims at those who believe in second chances. Let your heart be open to the gentle possibility of love's encore. If you're divorced, a single parent, or simply unattached, Encore provides the perfect platform for you to connect, mingle, and potentially find that remarkable person who resonates with your unique journey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Dining session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10-12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Event </a:t>
            </a:r>
            <a:r>
              <a:rPr lang="en-US" sz="2400"/>
              <a:t>facilitation will be available to ensure participants have the opportunity to interact and mingle with each other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</a:t>
            </a:r>
            <a:r>
              <a:rPr lang="en-US" sz="2400" b="1"/>
              <a:t>minimum spending requirement </a:t>
            </a:r>
            <a:r>
              <a:rPr lang="en-US" sz="2400"/>
              <a:t>of $20 at the restaurant</a:t>
            </a:r>
            <a:r>
              <a:rPr lang="en-US" sz="2400" smtClean="0"/>
              <a:t>.</a:t>
            </a:r>
          </a:p>
          <a:p>
            <a:endParaRPr lang="en-US" sz="2400"/>
          </a:p>
          <a:p>
            <a:r>
              <a:rPr lang="en-US" sz="2400" smtClean="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endParaRPr lang="en-US" sz="2400" smtClean="0"/>
          </a:p>
          <a:p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-76470693" y="73642"/>
            <a:ext cx="8858878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5400" smtClean="0"/>
              <a:t>Event </a:t>
            </a:r>
            <a:r>
              <a:rPr lang="en-SG" sz="5400"/>
              <a:t>Brite (DID)</a:t>
            </a:r>
          </a:p>
          <a:p>
            <a:endParaRPr lang="en-US" smtClean="0"/>
          </a:p>
          <a:p>
            <a:r>
              <a:rPr lang="en-US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mtClean="0"/>
              <a:t>Singles Dining In The Dark</a:t>
            </a:r>
            <a:endParaRPr lang="en-US"/>
          </a:p>
          <a:p>
            <a:endParaRPr lang="en-US" smtClean="0"/>
          </a:p>
          <a:p>
            <a:r>
              <a:rPr lang="en-US"/>
              <a:t>Event 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Experience </a:t>
            </a:r>
            <a:r>
              <a:rPr lang="en-US"/>
              <a:t>a unique dining in the dark dating event, where our taste buds awaken and our genuine connection </a:t>
            </a:r>
            <a:r>
              <a:rPr lang="en-US" smtClean="0"/>
              <a:t>forms</a:t>
            </a:r>
          </a:p>
          <a:p>
            <a:endParaRPr lang="en-US"/>
          </a:p>
          <a:p>
            <a:r>
              <a:rPr lang="en-US" smtClean="0"/>
              <a:t>Event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Dining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This </a:t>
            </a:r>
            <a:r>
              <a:rPr lang="en-US"/>
              <a:t>event takes place in a completely dark 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8﻿ dish meal is provided. The chef determines the food served, leading to variations from one event to another</a:t>
            </a:r>
            <a:r>
              <a:rPr lang="en-US" smtClean="0"/>
              <a:t>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Trained </a:t>
            </a:r>
            <a:r>
              <a:rPr lang="en-US"/>
              <a:t>staff will be available to assist participants in navigating through the darkness.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We </a:t>
            </a:r>
            <a:r>
              <a:rPr lang="en-US"/>
              <a:t>anticipate an attendance of </a:t>
            </a:r>
            <a:r>
              <a:rPr lang="en-US" smtClean="0"/>
              <a:t>10-14 </a:t>
            </a:r>
            <a:r>
              <a:rPr lang="en-US"/>
              <a:t>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 occur approximately every 8-10 minutes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Dietary </a:t>
            </a:r>
            <a:r>
              <a:rPr lang="en-US"/>
              <a:t>allergies and dietary requirements can be arranged</a:t>
            </a:r>
            <a:r>
              <a:rPr lang="en-US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event will only </a:t>
            </a:r>
            <a:r>
              <a:rPr lang="en-US" b="1"/>
              <a:t>proceed </a:t>
            </a:r>
            <a:r>
              <a:rPr lang="en-US"/>
              <a:t>when the gender ratio are relatively balanced.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mtClean="0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gentlemen age </a:t>
            </a:r>
            <a:r>
              <a:rPr lang="en-US" smtClean="0"/>
              <a:t>30-42.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ladies age </a:t>
            </a:r>
            <a:r>
              <a:rPr lang="en-US" smtClean="0"/>
              <a:t>28-40.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shall be of unmarried marital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Participants are to present proof of requirements (eg, Singpass). 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13253769" y="0"/>
            <a:ext cx="12647465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(3D)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3D – Three-Part </a:t>
            </a:r>
            <a:r>
              <a:rPr lang="en-US" sz="2400" smtClean="0"/>
              <a:t>Event</a:t>
            </a:r>
          </a:p>
          <a:p>
            <a:endParaRPr lang="en-US" sz="2400"/>
          </a:p>
          <a:p>
            <a:r>
              <a:rPr lang="en-US" sz="2400" smtClean="0"/>
              <a:t>Event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3D is a half-day three-parts event designed to inject excitement into your dating journey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Dessert Workshop (Ice Cream): This workshop offers a hands-on experience with a variety of </a:t>
            </a:r>
            <a:r>
              <a:rPr lang="en-SG" sz="2400" smtClean="0"/>
              <a:t>flavors. Craft </a:t>
            </a:r>
            <a:r>
              <a:rPr lang="en-SG" sz="2400"/>
              <a:t>your own delectable creations and share them with fellow participants. As the saying goes, the way to a person's heart is through their love for ice cream, and this workshop is here to prove it</a:t>
            </a:r>
            <a:r>
              <a:rPr lang="en-SG" sz="2400" smtClean="0"/>
              <a:t>!</a:t>
            </a:r>
          </a:p>
          <a:p>
            <a:r>
              <a:rPr lang="en-SG" sz="2400" smtClean="0"/>
              <a:t>     (Note: Vegan options available)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Dance </a:t>
            </a:r>
            <a:r>
              <a:rPr lang="en-SG" sz="2400"/>
              <a:t>(Beginner Waltz): Our dance session is tailored to </a:t>
            </a:r>
            <a:r>
              <a:rPr lang="en-SG" sz="2400" smtClean="0"/>
              <a:t>for purpose of the event. Whether </a:t>
            </a:r>
            <a:r>
              <a:rPr lang="en-SG" sz="2400"/>
              <a:t>you're a seasoned dancer or a complete novice, rest assured that our dance is thoughtfully curated to ensure a smooth and enjoyable experience. No need to worry about stepping on your partner's toes—we've got you covered</a:t>
            </a:r>
            <a:r>
              <a:rPr lang="en-SG" sz="2400" smtClean="0"/>
              <a:t>!“</a:t>
            </a:r>
          </a:p>
          <a:p>
            <a:r>
              <a:rPr lang="en-SG" sz="2400" smtClean="0"/>
              <a:t>     (Note</a:t>
            </a:r>
            <a:r>
              <a:rPr lang="en-SG" sz="2400"/>
              <a:t>: </a:t>
            </a:r>
            <a:r>
              <a:rPr lang="en-US" sz="2400"/>
              <a:t>Participants are required to wear </a:t>
            </a:r>
            <a:r>
              <a:rPr lang="en-US" sz="2400" b="1"/>
              <a:t>socks</a:t>
            </a:r>
            <a:r>
              <a:rPr lang="en-US" sz="2400"/>
              <a:t> or </a:t>
            </a:r>
            <a:r>
              <a:rPr lang="en-US" sz="2400" b="1"/>
              <a:t>dance shoes </a:t>
            </a:r>
            <a:r>
              <a:rPr lang="en-US" sz="2400"/>
              <a:t>for this </a:t>
            </a:r>
            <a:r>
              <a:rPr lang="en-US" sz="2400" smtClean="0"/>
              <a:t>session</a:t>
            </a:r>
            <a:r>
              <a:rPr lang="en-SG" sz="2400" smtClean="0"/>
              <a:t>)</a:t>
            </a: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smtClean="0"/>
              <a:t>Dining </a:t>
            </a:r>
            <a:r>
              <a:rPr lang="en-SG" sz="2400"/>
              <a:t>(Japanese Cuisine): After a day </a:t>
            </a:r>
            <a:r>
              <a:rPr lang="en-SG" sz="2400" smtClean="0"/>
              <a:t>of </a:t>
            </a:r>
            <a:r>
              <a:rPr lang="en-SG" sz="2400"/>
              <a:t>excitement, </a:t>
            </a:r>
            <a:r>
              <a:rPr lang="en-SG" sz="2400" smtClean="0"/>
              <a:t>Let’s unwind in an </a:t>
            </a:r>
            <a:r>
              <a:rPr lang="en-SG" sz="2400"/>
              <a:t>exclusive group session in a reserved room at our trusted Yorimichi Yakitori </a:t>
            </a:r>
            <a:r>
              <a:rPr lang="en-SG" sz="2400" smtClean="0"/>
              <a:t>restaurant. </a:t>
            </a:r>
          </a:p>
          <a:p>
            <a:r>
              <a:rPr lang="en-SG" sz="2400" smtClean="0"/>
              <a:t>     (Note 1: </a:t>
            </a:r>
            <a:r>
              <a:rPr lang="en-SG" sz="2400" b="1" smtClean="0"/>
              <a:t>Minimum spending </a:t>
            </a:r>
            <a:r>
              <a:rPr lang="en-SG" sz="2400" smtClean="0"/>
              <a:t>in restaurant is $20 (excl. tax) )</a:t>
            </a:r>
          </a:p>
          <a:p>
            <a:r>
              <a:rPr lang="en-SG" sz="2400"/>
              <a:t> </a:t>
            </a:r>
            <a:r>
              <a:rPr lang="en-SG" sz="2400" smtClean="0"/>
              <a:t>    (Note 2: </a:t>
            </a:r>
            <a:r>
              <a:rPr lang="en-SG" sz="2400"/>
              <a:t>Vegan options </a:t>
            </a:r>
            <a:r>
              <a:rPr lang="en-SG" sz="2400" smtClean="0"/>
              <a:t>can be arranged)</a:t>
            </a:r>
          </a:p>
          <a:p>
            <a:endParaRPr lang="en-US" sz="2400"/>
          </a:p>
          <a:p>
            <a:r>
              <a:rPr lang="en-US" sz="2400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25 - 45.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45.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Participants 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SG" sz="240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47483"/>
              </p:ext>
            </p:extLst>
          </p:nvPr>
        </p:nvGraphicFramePr>
        <p:xfrm>
          <a:off x="27298671" y="-212066"/>
          <a:ext cx="10187784" cy="1271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084300"/>
              </p:ext>
            </p:extLst>
          </p:nvPr>
        </p:nvGraphicFramePr>
        <p:xfrm>
          <a:off x="38442309" y="-212066"/>
          <a:ext cx="10529405" cy="1158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9405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</a:t>
                      </a:r>
                      <a:r>
                        <a:rPr lang="en-US" sz="1600" b="1" smtClean="0">
                          <a:solidFill>
                            <a:schemeClr val="tx1"/>
                          </a:solidFill>
                        </a:rPr>
                        <a:t>XXXXX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 event ! 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This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message serves as a reminder.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We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On the day of the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event,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(Note: This is a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dedicated tel nr that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will only be activated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on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 the day of the event to facilitate any logisitical</a:t>
                      </a:r>
                      <a:r>
                        <a:rPr lang="en-US" sz="1600" b="0" baseline="0" smtClean="0">
                          <a:solidFill>
                            <a:schemeClr val="tx1"/>
                          </a:solidFill>
                        </a:rPr>
                        <a:t> issues)</a:t>
                      </a:r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07 Oct (Sat)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690997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IMBALANCE</a:t>
                      </a:r>
                      <a:r>
                        <a:rPr lang="en-SG" sz="3200" b="1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3200" b="1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EMAIL </a:t>
                      </a: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704381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participants,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registering with us for the upcoming </a:t>
                      </a:r>
                      <a:r>
                        <a:rPr lang="en-US" sz="1600" b="1" smtClean="0">
                          <a:solidFill>
                            <a:schemeClr val="tx1"/>
                          </a:solidFill>
                        </a:rPr>
                        <a:t>XXXXX 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Here's an important update regarding the event.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We are currently experiencing an imbalance in the gender ratio among our participants, specifically with a shortage of male participants. Although we have received expressions of interest from some male individuals, they have yet to complete their registration, and we remain hopeful.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Please stay tuned for our update this Friday evening.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In the event of a cancellation, rest assured that we will provide a full refund.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Sincerely,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</a:t>
                      </a:r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47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1435" y="934389"/>
            <a:ext cx="13123715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Brite (DID)</a:t>
            </a:r>
            <a:endParaRPr lang="en-SG" sz="2400" smtClean="0">
              <a:solidFill>
                <a:schemeClr val="bg1"/>
              </a:solidFill>
            </a:endParaRP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Singles Dining in the </a:t>
            </a:r>
            <a:r>
              <a:rPr lang="en-US" sz="2400" smtClean="0">
                <a:solidFill>
                  <a:schemeClr val="bg1"/>
                </a:solidFill>
              </a:rPr>
              <a:t>Dark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</a:t>
            </a:r>
            <a:r>
              <a:rPr lang="en-US" sz="2400" smtClean="0">
                <a:solidFill>
                  <a:schemeClr val="bg1"/>
                </a:solidFill>
              </a:rPr>
              <a:t>forms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Event:</a:t>
            </a:r>
          </a:p>
          <a:p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forms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This event takes place in a completely dark 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8﻿ dish meal is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Trained staff will be available to assist participants in navigating through the darkness.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event will only </a:t>
            </a:r>
            <a:r>
              <a:rPr lang="en-US" sz="2400" b="1">
                <a:solidFill>
                  <a:schemeClr val="bg1"/>
                </a:solidFill>
              </a:rPr>
              <a:t>proceed </a:t>
            </a:r>
            <a:r>
              <a:rPr lang="en-US" sz="2400">
                <a:solidFill>
                  <a:schemeClr val="bg1"/>
                </a:solidFill>
              </a:rPr>
              <a:t>when the gender ratio are relatively balanced.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We anticipate an attendance of </a:t>
            </a:r>
            <a:r>
              <a:rPr lang="en-US" sz="2400" smtClean="0">
                <a:solidFill>
                  <a:schemeClr val="bg1"/>
                </a:solidFill>
              </a:rPr>
              <a:t>10-12 </a:t>
            </a:r>
            <a:r>
              <a:rPr lang="en-US" sz="2400">
                <a:solidFill>
                  <a:schemeClr val="bg1"/>
                </a:solidFill>
              </a:rPr>
              <a:t>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Rotation occur approximately every </a:t>
            </a:r>
            <a:r>
              <a:rPr lang="en-US" sz="2400" smtClean="0">
                <a:solidFill>
                  <a:schemeClr val="bg1"/>
                </a:solidFill>
              </a:rPr>
              <a:t>12 </a:t>
            </a:r>
            <a:r>
              <a:rPr lang="en-US" sz="2400">
                <a:solidFill>
                  <a:schemeClr val="bg1"/>
                </a:solidFill>
              </a:rPr>
              <a:t>minutes.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Dietary allergies and dietary requirements can be arranged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gentlemen age 30-40.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ladies age 28-38.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to present proof of the abovementioned requirements (eg, Singpass). 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Additional Information: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Contact us: i﻿nnersoulverse@gmail.com  |  Visit us:</a:t>
            </a:r>
            <a:r>
              <a:rPr lang="en-US" sz="2400">
                <a:solidFill>
                  <a:schemeClr val="bg1"/>
                </a:solidFill>
                <a:hlinkClick r:id="rId2"/>
              </a:rPr>
              <a:t> www.innersoulverse.com</a:t>
            </a:r>
            <a:endParaRPr lang="en-US" sz="2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  <a:p>
            <a:r>
              <a:rPr lang="en-SG" sz="2400">
                <a:solidFill>
                  <a:schemeClr val="bg1"/>
                </a:solidFill>
              </a:rPr>
              <a:t>Cancellation and refund</a:t>
            </a:r>
            <a:r>
              <a:rPr lang="en-SG" sz="2400" smtClean="0">
                <a:solidFill>
                  <a:schemeClr val="bg1"/>
                </a:solidFill>
              </a:rPr>
              <a:t>:</a:t>
            </a:r>
            <a:endParaRPr lang="en-SG" sz="5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6970" y="741748"/>
            <a:ext cx="1001964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INTRODUCTION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Greetings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Intro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Yorimichi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IR Camera.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participant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liminous stick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etiquette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bite size food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We will be serving our first dish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endParaRPr lang="en-SG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8491" y="741748"/>
            <a:ext cx="11998325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ENDING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Participants remain seated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Dimming the lights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smtClean="0">
                <a:solidFill>
                  <a:schemeClr val="bg1"/>
                </a:solidFill>
              </a:rPr>
              <a:t>----- GO TO SWITCH</a:t>
            </a:r>
            <a:r>
              <a:rPr lang="en-US" sz="3000">
                <a:solidFill>
                  <a:schemeClr val="bg1"/>
                </a:solidFill>
              </a:rPr>
              <a:t/>
            </a:r>
            <a:br>
              <a:rPr lang="en-US" sz="3000">
                <a:solidFill>
                  <a:schemeClr val="bg1"/>
                </a:solidFill>
              </a:rPr>
            </a:b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The </a:t>
            </a:r>
            <a:r>
              <a:rPr lang="en-US" sz="3000">
                <a:solidFill>
                  <a:schemeClr val="bg1"/>
                </a:solidFill>
              </a:rPr>
              <a:t>moment of truth!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----- </a:t>
            </a:r>
            <a:r>
              <a:rPr lang="en-US" sz="3000" smtClean="0">
                <a:solidFill>
                  <a:schemeClr val="bg1"/>
                </a:solidFill>
              </a:rPr>
              <a:t>TURN ON SWITCH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Participants to move around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Xiaoyu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Gather everyone towards the inner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Serve drinks</a:t>
            </a:r>
            <a:endParaRPr lang="en-US" sz="3000">
              <a:solidFill>
                <a:schemeClr val="bg1"/>
              </a:solidFill>
            </a:endParaRPr>
          </a:p>
          <a:p>
            <a:endParaRPr lang="en-SG" sz="3000" smtClean="0">
              <a:solidFill>
                <a:schemeClr val="bg1"/>
              </a:solidFill>
            </a:endParaRPr>
          </a:p>
          <a:p>
            <a:r>
              <a:rPr lang="en-SG" sz="3000" smtClean="0">
                <a:solidFill>
                  <a:schemeClr val="bg1"/>
                </a:solidFill>
              </a:rPr>
              <a:t>----- SERVE DRINKS</a:t>
            </a:r>
          </a:p>
          <a:p>
            <a:endParaRPr lang="en-SG" sz="3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0" y="6995160"/>
            <a:ext cx="588975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DID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892068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5829300" y="4838700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Rectangle 150"/>
          <p:cNvSpPr/>
          <p:nvPr/>
        </p:nvSpPr>
        <p:spPr>
          <a:xfrm>
            <a:off x="17006845" y="3892067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ectangle 151"/>
          <p:cNvSpPr/>
          <p:nvPr/>
        </p:nvSpPr>
        <p:spPr>
          <a:xfrm>
            <a:off x="8684148" y="3913387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TextBox 152"/>
          <p:cNvSpPr txBox="1"/>
          <p:nvPr/>
        </p:nvSpPr>
        <p:spPr>
          <a:xfrm>
            <a:off x="17299990" y="4838700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7445142" y="6246233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590294" y="761442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689626" y="5303775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126024" y="4527175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3309433" y="6759293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Rounded Rectangle 159"/>
          <p:cNvSpPr/>
          <p:nvPr/>
        </p:nvSpPr>
        <p:spPr>
          <a:xfrm>
            <a:off x="12980791" y="6441355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Rounded Rectangle 165"/>
          <p:cNvSpPr/>
          <p:nvPr/>
        </p:nvSpPr>
        <p:spPr>
          <a:xfrm>
            <a:off x="13638074" y="7077230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TextBox 133"/>
          <p:cNvSpPr txBox="1"/>
          <p:nvPr/>
        </p:nvSpPr>
        <p:spPr>
          <a:xfrm>
            <a:off x="13884192" y="7313852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21055037" y="3908625"/>
            <a:ext cx="929486" cy="91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3326138" y="4558805"/>
            <a:ext cx="3891488" cy="25580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7868" y="8541382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24001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Dining event.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event takes place in a completely dark 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8﻿ dish meal is provided. Note that the chef determines the food served, leading to variations from one event to another.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 staff will be available to assist participants in navigating through the darkness.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anticipate an attendance of 14-20 participants.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Rotation occur approximately every 8-10 minutes.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Dietary allergies and dietary requirements can be arranged. </a:t>
            </a:r>
          </a:p>
        </p:txBody>
      </p:sp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86293" y="6571414"/>
            <a:ext cx="100062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0" smtClean="0">
                <a:solidFill>
                  <a:srgbClr val="FF0000"/>
                </a:solidFill>
              </a:rPr>
              <a:t>GAME</a:t>
            </a:r>
            <a:endParaRPr lang="en-SG" sz="3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9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10692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99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33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2572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04220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7809494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84633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91203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84633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303072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8381770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77066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6110829" y="2415601"/>
            <a:ext cx="12647465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(GAME)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Halloween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Halloween game that align with your unique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In this Halloween, where ghostly singles unite to solve enigmatic cubes and find spectral connections. With our Game Masters as your love orchestrators, will leave you with unforgettable memories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Games and F&amp;B</a:t>
            </a:r>
            <a:r>
              <a:rPr lang="en-US" sz="2400" smtClean="0"/>
              <a:t>. (Game is conducted in simple spoken mandarin)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8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</a:t>
            </a:r>
            <a:r>
              <a:rPr lang="en-US" sz="2400"/>
              <a:t> 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15 </a:t>
            </a:r>
            <a:r>
              <a:rPr lang="en-SG" sz="2400"/>
              <a:t>from the restaurant.</a:t>
            </a:r>
            <a:r>
              <a:rPr lang="en-US" sz="2400" b="1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Requirements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23 </a:t>
            </a:r>
            <a:r>
              <a:rPr lang="en-US" sz="2400"/>
              <a:t>- </a:t>
            </a:r>
            <a:r>
              <a:rPr lang="en-US" sz="2400" smtClean="0"/>
              <a:t>30.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</a:t>
            </a:r>
            <a:r>
              <a:rPr lang="en-US" sz="2400" smtClean="0"/>
              <a:t>status.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</a:t>
            </a:r>
            <a:r>
              <a:rPr lang="en-US" sz="2400" b="1" smtClean="0"/>
              <a:t>$15.</a:t>
            </a:r>
            <a:endParaRPr lang="en-US" sz="2400" b="1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13541</TotalTime>
  <Words>3437</Words>
  <Application>Microsoft Office PowerPoint</Application>
  <PresentationFormat>Custom</PresentationFormat>
  <Paragraphs>769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Adobe Myungjo Std M</vt:lpstr>
      <vt:lpstr>等线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1447</cp:revision>
  <cp:lastPrinted>2023-08-13T03:13:25Z</cp:lastPrinted>
  <dcterms:created xsi:type="dcterms:W3CDTF">2023-05-08T13:35:56Z</dcterms:created>
  <dcterms:modified xsi:type="dcterms:W3CDTF">2023-10-07T06:20:44Z</dcterms:modified>
</cp:coreProperties>
</file>